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303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AB3"/>
    <a:srgbClr val="0033CC"/>
    <a:srgbClr val="00FF99"/>
    <a:srgbClr val="FF0066"/>
    <a:srgbClr val="EDF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F09940-2907-487B-9B52-EF5B16F151C1}" v="6" dt="2025-11-05T07:52:11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4705"/>
  </p:normalViewPr>
  <p:slideViewPr>
    <p:cSldViewPr snapToGrid="0" snapToObjects="1">
      <p:cViewPr varScale="1">
        <p:scale>
          <a:sx n="97" d="100"/>
          <a:sy n="97" d="100"/>
        </p:scale>
        <p:origin x="1650" y="84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e Loredana" userId="bed38966-0609-4e42-bfb2-ae7e6bf5af1a" providerId="ADAL" clId="{C1987ED0-3E5D-489F-AF0D-676DA2CAC837}"/>
    <pc:docChg chg="undo custSel modSld">
      <pc:chgData name="Daniele Loredana" userId="bed38966-0609-4e42-bfb2-ae7e6bf5af1a" providerId="ADAL" clId="{C1987ED0-3E5D-489F-AF0D-676DA2CAC837}" dt="2025-11-05T08:31:33.281" v="608" actId="20577"/>
      <pc:docMkLst>
        <pc:docMk/>
      </pc:docMkLst>
      <pc:sldChg chg="modSp mod">
        <pc:chgData name="Daniele Loredana" userId="bed38966-0609-4e42-bfb2-ae7e6bf5af1a" providerId="ADAL" clId="{C1987ED0-3E5D-489F-AF0D-676DA2CAC837}" dt="2025-11-05T08:31:33.281" v="608" actId="20577"/>
        <pc:sldMkLst>
          <pc:docMk/>
          <pc:sldMk cId="3784208348" sldId="303"/>
        </pc:sldMkLst>
        <pc:spChg chg="mod">
          <ac:chgData name="Daniele Loredana" userId="bed38966-0609-4e42-bfb2-ae7e6bf5af1a" providerId="ADAL" clId="{C1987ED0-3E5D-489F-AF0D-676DA2CAC837}" dt="2025-11-05T07:33:23.878" v="30" actId="20577"/>
          <ac:spMkLst>
            <pc:docMk/>
            <pc:sldMk cId="3784208348" sldId="303"/>
            <ac:spMk id="16" creationId="{E3A60BB4-8A58-5E4A-91FB-22912E033E4E}"/>
          </ac:spMkLst>
        </pc:spChg>
        <pc:graphicFrameChg chg="mod modGraphic">
          <ac:chgData name="Daniele Loredana" userId="bed38966-0609-4e42-bfb2-ae7e6bf5af1a" providerId="ADAL" clId="{C1987ED0-3E5D-489F-AF0D-676DA2CAC837}" dt="2025-11-05T08:31:33.281" v="608" actId="20577"/>
          <ac:graphicFrameMkLst>
            <pc:docMk/>
            <pc:sldMk cId="3784208348" sldId="303"/>
            <ac:graphicFrameMk id="8" creationId="{4E389CA4-FDD1-A047-8121-86CF3E1CA69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4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6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2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="" xmlns:a16="http://schemas.microsoft.com/office/drawing/2014/main" id="{E3A60BB4-8A58-5E4A-91FB-22912E033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691813" cy="521943"/>
          </a:xfrm>
        </p:spPr>
        <p:txBody>
          <a:bodyPr anchor="t">
            <a:normAutofit fontScale="90000"/>
          </a:bodyPr>
          <a:lstStyle/>
          <a:p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SCUOLA PRIMARIA COMUNE DI GORLA MINORE  </a:t>
            </a: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NO LATTE  In vigore dal 10/11   1° settimana  </a:t>
            </a:r>
            <a:b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1800" dirty="0">
              <a:latin typeface="Gotham-Medium"/>
              <a:cs typeface="Gotham-Medium"/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=""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582458"/>
              </p:ext>
            </p:extLst>
          </p:nvPr>
        </p:nvGraphicFramePr>
        <p:xfrm>
          <a:off x="279840" y="260971"/>
          <a:ext cx="10411973" cy="5894019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0098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18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332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993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141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124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911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04245">
                <a:tc rowSpan="2" grid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210">
                <a:tc gridSpan="2"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it-IT" sz="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8606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Passato di legumi e ortaggi*  con </a:t>
                      </a:r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riso</a:t>
                      </a:r>
                      <a:r>
                        <a:rPr lang="it-IT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(no 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parm)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all’olio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olio e basilico (no </a:t>
                      </a:r>
                      <a:r>
                        <a:rPr lang="it-IT" sz="1000" b="1" kern="1200" cap="none" baseline="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alla 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zucca*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agli aromi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860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Prosciutto cotto ½ porzione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Arrosto di carrè con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aromi (no latte)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Fettuccine di totano dorate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Sovracoscia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pollo arrosto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381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Spinaci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all’olio aromatizzato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Julienne di carote con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con olive nere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398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8606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Zuppa cremosa di patate e verdure con riso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agli aromi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allo zafferano (no latticini)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pomodoro, olive e ceci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con pomodoro e basilico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528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 di legumi 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</a:t>
                      </a: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merluzzo gratinato con aromi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agli aromi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Prosciutto cotto ½ porzione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381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</a:t>
                      </a:r>
                      <a:endParaRPr lang="it-IT" sz="1000" b="0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</a:t>
                      </a:r>
                      <a:r>
                        <a:rPr lang="it-IT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e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forno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finocchi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50533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algn="ctr" fontAlgn="ctr"/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5753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3 SETTIMANA</a:t>
                      </a:r>
                      <a:endParaRPr lang="it-IT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olio e basilico (no </a:t>
                      </a:r>
                      <a:r>
                        <a:rPr lang="it-IT" sz="1000" b="1" kern="1200" cap="none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i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ntegrale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 ragù di verdure*(no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Focaccia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Gnocchi al pomodoro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 pomodoro (no </a:t>
                      </a:r>
                      <a:r>
                        <a:rPr lang="it-IT" sz="1000" b="1" kern="1200" baseline="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860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Bocconcini</a:t>
                      </a:r>
                      <a:r>
                        <a:rPr lang="it-IT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pollo 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 di tacchino</a:t>
                      </a:r>
                      <a:endParaRPr lang="it-IT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Pollo arrosto con aromi alla bolognese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6255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Julienne di carote e mais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Spinaci* all’olio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all’olio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con olive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verde e rossa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624837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85753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al pomodoro e basilico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Risotto 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 pomodoro (no </a:t>
                      </a:r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parm)</a:t>
                      </a:r>
                      <a:endParaRPr lang="it-IT" sz="1000" b="1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Insalata, carote, olive e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Crema* di legumi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 orzo (no </a:t>
                      </a:r>
                      <a:r>
                        <a:rPr lang="it-IT" sz="10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it-IT" sz="1000" b="1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basilico, broccoli*, fagiolini* e noci (no parm)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1860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Tagliatelle con ragù di carne (no </a:t>
                      </a:r>
                      <a:r>
                        <a:rPr lang="it-IT" sz="1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parm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tacchino ½ pz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 di merluzzo</a:t>
                      </a:r>
                      <a:r>
                        <a:rPr lang="it-IT" sz="1000" b="0" kern="1200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7423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Erbette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all’ olio*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con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6255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1022943" y="6451679"/>
            <a:ext cx="842585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i="1" dirty="0"/>
              <a:t>“</a:t>
            </a:r>
            <a:r>
              <a:rPr lang="it-IT" sz="800" i="1" dirty="0"/>
              <a:t>SI INFORMANO I CONSUMATORI CON ALLERGIE O INTOLLERANZE ALIMENTARI, o chi per essi (genitori/tutori), che gli alimenti e le bevande preparati e somministrati possono contenere uno o più dei seguenti allergeni come ingredienti o derivanti dal processo produttivo:  Cereali contenenti glutine (cioè grano, segale, orzo, avena, farro, kamut o i loro ceppi ibridati), crostacei, uova, pesce, arachidi, soia, latte, lattosio, frutta a guscio (cioè mandorle, nocciole, noci, noci di acagiù, noci di pecan, noci del Brasile, pistacchi, noci macadamia), sedano, senape, semi di sesamo, anidride solforosa e solfiti, lupini, molluschi e tutti i derivati dei prodotti in elenco (ai sensi del Reg. UE 1169/11 – allegato II e s.m.i.). Si invitano i genitori/tutori dei consumatori allergici ad uno o più degli allergeni sopra riportati ad attivare l’iter di richiesta della dieta sanitaria.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sensibilizzazione.” </a:t>
            </a:r>
            <a:r>
              <a:rPr lang="it-IT" sz="800" dirty="0"/>
              <a:t>VIENE SOMMINISTRATO PANE A CONTENUTO DI SALE INFERIORE AL 1,7%. Le preparazioni gastronomiche contrassegnate con asterisco * potrebbero essere preparate con materie prime congelate/surgelate all'origine</a:t>
            </a:r>
            <a:r>
              <a:rPr lang="it-IT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84208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C167F923CD3143B3EBAB62DB3A5A64" ma:contentTypeVersion="10" ma:contentTypeDescription="Creare un nuovo documento." ma:contentTypeScope="" ma:versionID="32fd596c0e950c4abc98a453d3583718">
  <xsd:schema xmlns:xsd="http://www.w3.org/2001/XMLSchema" xmlns:xs="http://www.w3.org/2001/XMLSchema" xmlns:p="http://schemas.microsoft.com/office/2006/metadata/properties" xmlns:ns3="599197a1-5219-4f0f-a7f7-63b903f64c68" targetNamespace="http://schemas.microsoft.com/office/2006/metadata/properties" ma:root="true" ma:fieldsID="93b1b8ccdd54a02a89fd471fa4318b3f" ns3:_="">
    <xsd:import namespace="599197a1-5219-4f0f-a7f7-63b903f64c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9197a1-5219-4f0f-a7f7-63b903f64c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7C7442-3C8D-46FC-9F34-22C93EC8C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9197a1-5219-4f0f-a7f7-63b903f64c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EC84AD-F99A-43D6-AFFE-58C933762AE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99197a1-5219-4f0f-a7f7-63b903f64c68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D523790-E7F3-43B6-B6B9-1A6F94C91C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19710</TotalTime>
  <Words>483</Words>
  <Application>Microsoft Office PowerPoint</Application>
  <PresentationFormat>Personalizzato</PresentationFormat>
  <Paragraphs>108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SCUOLA PRIMARIA COMUNE DI GORLA MINORE  -  NO LATTE  In vigore dal 10/11   1° settimana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Castellanza CP</cp:lastModifiedBy>
  <cp:revision>188</cp:revision>
  <cp:lastPrinted>2025-10-28T09:55:09Z</cp:lastPrinted>
  <dcterms:created xsi:type="dcterms:W3CDTF">2019-06-10T07:41:29Z</dcterms:created>
  <dcterms:modified xsi:type="dcterms:W3CDTF">2026-01-19T11:57:05Z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0x01010081C167F923CD3143B3EBAB62DB3A5A64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</vt:lpwstr>
  </property>
  <property fmtid="{D5CDD505-2E9C-101B-9397-08002B2CF9AE}" pid="6" name="CIRAreaCompetenza">
    <vt:lpwstr/>
  </property>
  <property fmtid="{D5CDD505-2E9C-101B-9397-08002B2CF9AE}" pid="7" name="CIRAnno">
    <vt:lpwstr>45;#2019|f089f57a-336c-4409-8c31-cf7215494b8e</vt:lpwstr>
  </property>
  <property fmtid="{D5CDD505-2E9C-101B-9397-08002B2CF9AE}" pid="8" name="CIROrganizzazione">
    <vt:lpwstr/>
  </property>
  <property fmtid="{D5CDD505-2E9C-101B-9397-08002B2CF9AE}" pid="9" name="CIRGruppo">
    <vt:lpwstr/>
  </property>
  <property fmtid="{D5CDD505-2E9C-101B-9397-08002B2CF9AE}" pid="10" name="CIRArea">
    <vt:lpwstr/>
  </property>
</Properties>
</file>